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4630400" cy="8229600"/>
  <p:notesSz cx="8229600" cy="14630400"/>
  <p:embeddedFontLst>
    <p:embeddedFont>
      <p:font typeface="Poppins Light" panose="00000800000000000000" pitchFamily="34" charset="0"/>
      <p:bold r:id="rId13"/>
    </p:embeddedFont>
    <p:embeddedFont>
      <p:font typeface="Poppins Light" panose="00000800000000000000" pitchFamily="34" charset="-122"/>
      <p:bold r:id="rId14"/>
    </p:embeddedFont>
    <p:embeddedFont>
      <p:font typeface="Poppins Light" panose="00000800000000000000" pitchFamily="34" charset="-120"/>
      <p:bold r:id="rId15"/>
    </p:embeddedFont>
    <p:embeddedFont>
      <p:font typeface="Roboto Light" panose="02000000000000000000" pitchFamily="34" charset="0"/>
      <p:bold r:id="rId16"/>
    </p:embeddedFont>
    <p:embeddedFont>
      <p:font typeface="Roboto Light" panose="02000000000000000000" pitchFamily="34" charset="-122"/>
      <p:bold r:id="rId17"/>
    </p:embeddedFont>
    <p:embeddedFont>
      <p:font typeface="Roboto Light" panose="02000000000000000000" pitchFamily="34" charset="-120"/>
      <p:bold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10.fntdata"/><Relationship Id="rId21" Type="http://schemas.openxmlformats.org/officeDocument/2006/relationships/font" Target="fonts/font9.fntdata"/><Relationship Id="rId20" Type="http://schemas.openxmlformats.org/officeDocument/2006/relationships/font" Target="fonts/font8.fntdata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3325" y="3001050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Retail Sales Alaysis Dashboard Using PowerBI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904893"/>
            <a:ext cx="7556421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11654"/>
            <a:ext cx="7556421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Box 6"/>
          <p:cNvSpPr txBox="1"/>
          <p:nvPr/>
        </p:nvSpPr>
        <p:spPr>
          <a:xfrm>
            <a:off x="1346835" y="5008880"/>
            <a:ext cx="6734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400">
                <a:solidFill>
                  <a:schemeClr val="bg1"/>
                </a:solidFill>
              </a:rPr>
              <a:t>Presented By Abhay Dahe ( pba25_04001)</a:t>
            </a:r>
            <a:endParaRPr lang="en-US" altLang="en-GB" sz="2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6928"/>
            <a:ext cx="1250584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Most &amp; Least Profitable Categories &amp; Regions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1019"/>
            <a:ext cx="6244709" cy="1412915"/>
          </a:xfrm>
          <a:prstGeom prst="roundRect">
            <a:avLst>
              <a:gd name="adj" fmla="val 67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75453"/>
            <a:ext cx="323695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Technology Dominates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56598"/>
            <a:ext cx="577584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50.79%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of total profit, making it our strongest category.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080748"/>
            <a:ext cx="6244709" cy="1775817"/>
          </a:xfrm>
          <a:prstGeom prst="roundRect">
            <a:avLst>
              <a:gd name="adj" fmla="val 536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028224" y="431518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West Region Leads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8224" y="4896326"/>
            <a:ext cx="577584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Contributes </a:t>
            </a: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37.86%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of total profit, highest among all regions.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99521" y="2441019"/>
            <a:ext cx="6244709" cy="1412915"/>
          </a:xfrm>
          <a:prstGeom prst="roundRect">
            <a:avLst>
              <a:gd name="adj" fmla="val 67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833955" y="2675453"/>
            <a:ext cx="342030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Furniture Underperforms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833955" y="3256598"/>
            <a:ext cx="577584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Only </a:t>
            </a: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6.44%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of profit, signaling a need for reassessment.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599521" y="4080748"/>
            <a:ext cx="6244709" cy="1412915"/>
          </a:xfrm>
          <a:prstGeom prst="roundRect">
            <a:avLst>
              <a:gd name="adj" fmla="val 674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833955" y="431518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Central Region Lags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833955" y="4896326"/>
            <a:ext cx="577584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Lowest profit at </a:t>
            </a: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13.86%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, requiring strategic focus.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366867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Action: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Prioritize investments in Technology and the West, while re-evaluating strategies for Furniture and the Central Region to boost overall profitability.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4813697" cy="4930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Top City Driving Revenue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093" y="1340882"/>
            <a:ext cx="7961709" cy="79617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06232" y="1321237"/>
            <a:ext cx="3111818" cy="2464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New York Leads with $1.26 Million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8906232" y="1725454"/>
            <a:ext cx="5179576" cy="2524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Highest revenue contribution, showcasing strong market demand.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8906232" y="2032992"/>
            <a:ext cx="5179576" cy="2524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Consistent performance driven by large customer base.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8906232" y="2340531"/>
            <a:ext cx="5179576" cy="2524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Key market for focused investment and targeted campaigns.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8906232" y="2648069"/>
            <a:ext cx="5179576" cy="2524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Opportunity to replicate successful strategies in other urban hubs.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704136"/>
            <a:ext cx="93852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Are Discounts Reducing Profitability?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12274" y="2688669"/>
            <a:ext cx="316420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High Discounts Impact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812274" y="3179088"/>
            <a:ext cx="80243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Discounts </a:t>
            </a: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over 20%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frequently lead to reduced profit or losses.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3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812274" y="4049554"/>
            <a:ext cx="371760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Product Line Unprofitability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812274" y="4539972"/>
            <a:ext cx="80243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Several product lines become unprofitable due to excessive discounting.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12274" y="5410438"/>
            <a:ext cx="302394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Eroding Profit Margins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812274" y="5900857"/>
            <a:ext cx="80243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Discounting may decrease margins instead of increasing sales volume.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4451390" y="6799659"/>
            <a:ext cx="93852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Recommendation:</a:t>
            </a:r>
            <a:r>
              <a:rPr lang="en-US" sz="175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Implement a comprehensive audit and optimization strategy for discounts to protect profit margins and ensure sustainable growth.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669" y="615791"/>
            <a:ext cx="4369475" cy="524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Quarterly Profit Trend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669" y="1476375"/>
            <a:ext cx="9797296" cy="54864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3669" y="7151608"/>
            <a:ext cx="13063061" cy="5374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Q4</a:t>
            </a:r>
            <a:r>
              <a:rPr lang="en-US" sz="13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stands out, contributing </a:t>
            </a:r>
            <a:r>
              <a:rPr lang="en-US" sz="130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38.63%</a:t>
            </a:r>
            <a:r>
              <a:rPr lang="en-US" sz="13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of yearly profit, driven by holiday and year-end purchasing. </a:t>
            </a:r>
            <a:r>
              <a:rPr lang="en-US" sz="130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Q1</a:t>
            </a:r>
            <a:r>
              <a:rPr lang="en-US" sz="13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consistently shows lower performance. </a:t>
            </a:r>
            <a:r>
              <a:rPr lang="en-US" sz="1300" b="1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Action:</a:t>
            </a:r>
            <a:r>
              <a:rPr lang="en-US" sz="13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 Front-load marketing and sales activities for Q4 to maximize seasonal uplift.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0802"/>
            <a:ext cx="7144822" cy="6379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2F2F3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Business Recommendations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93790" y="1644848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0287" y="1683068"/>
            <a:ext cx="306110" cy="3826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57087" y="1714976"/>
            <a:ext cx="3416260" cy="3188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Optimize Discount Strategy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457087" y="2156222"/>
            <a:ext cx="6893123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Review and refine discounts, especially for low-margin products, to preserve profitability.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93790" y="3217902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70287" y="3256121"/>
            <a:ext cx="306110" cy="3826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457087" y="3288030"/>
            <a:ext cx="3275171" cy="3188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Focus on High-Performers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457087" y="3729276"/>
            <a:ext cx="6893123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Double down on successful categories (Technology) and regions (West) through targeted investments.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93790" y="4790956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0287" y="4829175"/>
            <a:ext cx="306110" cy="3826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457087" y="4861084"/>
            <a:ext cx="3657957" cy="3188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Strengthen Customer Loyalty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457087" y="5302329"/>
            <a:ext cx="6893123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Invest in programs that enhance retention and engagement for repeat customers (35-40% of sales).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93790" y="6364010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70287" y="6402229"/>
            <a:ext cx="306110" cy="3826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457087" y="6434138"/>
            <a:ext cx="3299698" cy="3188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anose="00000800000000000000" pitchFamily="34" charset="0"/>
                <a:ea typeface="Poppins Light" panose="00000800000000000000" pitchFamily="34" charset="-122"/>
                <a:cs typeface="Poppins Light" panose="00000800000000000000" pitchFamily="34" charset="-120"/>
              </a:rPr>
              <a:t>Leverage Q4 Performance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457087" y="6875383"/>
            <a:ext cx="6893123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Plan timely promotions and stock management to capitalize on peak holiday purchasing behavior.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2090</Words>
  <Application>WPS Presentation</Application>
  <PresentationFormat>On-screen Show (16:9)</PresentationFormat>
  <Paragraphs>82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SimSun</vt:lpstr>
      <vt:lpstr>Wingdings</vt:lpstr>
      <vt:lpstr>Poppins Light</vt:lpstr>
      <vt:lpstr>Poppins Light</vt:lpstr>
      <vt:lpstr>Poppins Light</vt:lpstr>
      <vt:lpstr>Roboto Light</vt:lpstr>
      <vt:lpstr>Roboto Light</vt:lpstr>
      <vt:lpstr>Roboto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google1567004278</cp:lastModifiedBy>
  <cp:revision>2</cp:revision>
  <dcterms:created xsi:type="dcterms:W3CDTF">2025-06-30T05:59:00Z</dcterms:created>
  <dcterms:modified xsi:type="dcterms:W3CDTF">2025-06-30T06:31:05Z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976F9DF9AB734671B7B508FF73EA345B_12</vt:lpwstr>
  </property>
  <property fmtid="{D5CDD505-2E9C-101B-9397-08002B2CF9AE}" pid="3" name="KSOProductBuildVer">
    <vt:lpwstr>2057-12.2.0.21602</vt:lpwstr>
  </property>
</Properties>
</file>